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86" r:id="rId2"/>
    <p:sldId id="328" r:id="rId3"/>
    <p:sldId id="935" r:id="rId4"/>
    <p:sldId id="934" r:id="rId5"/>
    <p:sldId id="892" r:id="rId6"/>
    <p:sldId id="940" r:id="rId7"/>
    <p:sldId id="941" r:id="rId8"/>
    <p:sldId id="939" r:id="rId9"/>
    <p:sldId id="930" r:id="rId10"/>
    <p:sldId id="931" r:id="rId11"/>
    <p:sldId id="721" r:id="rId12"/>
    <p:sldId id="942" r:id="rId13"/>
    <p:sldId id="943" r:id="rId14"/>
    <p:sldId id="944" r:id="rId15"/>
    <p:sldId id="945" r:id="rId16"/>
    <p:sldId id="946" r:id="rId17"/>
    <p:sldId id="947" r:id="rId18"/>
    <p:sldId id="948" r:id="rId19"/>
    <p:sldId id="7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6" autoAdjust="0"/>
    <p:restoredTop sz="93712" autoAdjust="0"/>
  </p:normalViewPr>
  <p:slideViewPr>
    <p:cSldViewPr snapToGrid="0">
      <p:cViewPr varScale="1">
        <p:scale>
          <a:sx n="122" d="100"/>
          <a:sy n="122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0486-5673-4349-8803-895430907591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C14FA-D47D-428F-B7CB-D0822E602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7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45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62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12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8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34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38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34494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C7E7-719A-4EE5-A1F5-8CFFB25C8C50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 spc="0">
          <a:solidFill>
            <a:srgbClr val="24ADC2"/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文本框 2"/>
          <p:cNvSpPr txBox="1">
            <a:spLocks noChangeArrowheads="1"/>
          </p:cNvSpPr>
          <p:nvPr/>
        </p:nvSpPr>
        <p:spPr bwMode="auto">
          <a:xfrm>
            <a:off x="1182962" y="1889737"/>
            <a:ext cx="982607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r>
              <a:rPr lang="en-US" altLang="zh-CN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6000" b="1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流推荐</a:t>
            </a: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zh-CN" altLang="en-US" sz="6000" b="1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6000" b="1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6000" b="1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38199" y="234493"/>
            <a:ext cx="10515600" cy="315912"/>
          </a:xfrm>
        </p:spPr>
        <p:txBody>
          <a:bodyPr>
            <a:noAutofit/>
          </a:bodyPr>
          <a:lstStyle/>
          <a:p>
            <a:r>
              <a:rPr lang="zh-CN" altLang="en-US" sz="2000" kern="0" spc="-198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互联网数据分析系列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3831771" y="4543275"/>
            <a:ext cx="452845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主讲人</a:t>
            </a:r>
            <a:r>
              <a:rPr lang="zh-CN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：石谷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数据分析在短音频推荐的应用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数据提取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1077191"/>
            <a:ext cx="6717232" cy="4810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7583142" y="1077191"/>
            <a:ext cx="438718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查看工具：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数据范围：某音频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流平台半年用户浏览日志数据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数据颗粒度：用户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：用户浏览音频是否打赏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特征数据：用户属性数据、音频属性数据、行为数据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60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数据分析在短音频推荐的应用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异常值清理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968374" y="828914"/>
            <a:ext cx="101250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频次与额度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：高金额段的数据次均打赏金额过高，查看明细数据是否有异常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968373" y="3436618"/>
            <a:ext cx="101250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发现异常数据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：发现大额互相打赏数据，疑似刷单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数据，进行删除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1446597"/>
            <a:ext cx="9704470" cy="2134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53" y="4087287"/>
            <a:ext cx="9974137" cy="17316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特征与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相关性可视化分析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53388" y="1001085"/>
            <a:ext cx="4626253" cy="264940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99776" y="3751141"/>
            <a:ext cx="4631374" cy="26587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5679641" y="3751141"/>
            <a:ext cx="6152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用户属性分析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性别：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男性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浏览次数比女性低，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打赏率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却高于女性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设备：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浏览次数远高于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，打赏率反而更低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注册时间段：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将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注册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天数划分为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180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六个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区间段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注册天数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大于半年的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用户打赏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率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远高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于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当天注册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5679641" y="1001085"/>
            <a:ext cx="4725122" cy="27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590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特征与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相关性可视化分析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6014533" y="3587871"/>
            <a:ext cx="58172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音频属性分析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性别：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男性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被浏览次数高于女性发布者，打赏率却低于女性发布者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发布者粉丝数：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发布者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粉丝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越多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，打赏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率明显更高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发布时间：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发布天数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大于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半年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音频打赏率低于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当天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新音频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073005" y="3587871"/>
            <a:ext cx="4703618" cy="281257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294678" y="955239"/>
            <a:ext cx="4481945" cy="260538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014533" y="991007"/>
            <a:ext cx="4430715" cy="25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73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特征可视化分析及特征衍生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6096000" y="940334"/>
            <a:ext cx="55972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行为数据分析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用户行为时间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将行为时间戳转化为日期并提取出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个时间段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中午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12-14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点和晚上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-24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点，打赏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率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较高，高于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一天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的平均值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99310" y="915022"/>
            <a:ext cx="4468091" cy="23948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6096000" y="3233520"/>
            <a:ext cx="55972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特征衍生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行为特征衍生：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打赏、点赞、浏览时长等行为与音频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、歌手、歌曲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维度交叉衍生，构建出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18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统一量纲：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统计量量级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相差大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，影响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模型效果，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min_max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数据缩放或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z-score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对数据进行统一量纲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2" y="3421179"/>
            <a:ext cx="4599708" cy="29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71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特征工程小结及特征重要性</a:t>
            </a:r>
            <a:endParaRPr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="" xmlns:a16="http://schemas.microsoft.com/office/drawing/2014/main" id="{21B99AF6-99F8-4DFA-85A4-DA3311B7F9AB}"/>
              </a:ext>
            </a:extLst>
          </p:cNvPr>
          <p:cNvSpPr txBox="1">
            <a:spLocks/>
          </p:cNvSpPr>
          <p:nvPr/>
        </p:nvSpPr>
        <p:spPr>
          <a:xfrm>
            <a:off x="6761019" y="1007147"/>
            <a:ext cx="5304566" cy="2329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特征工程</a:t>
            </a:r>
            <a:endParaRPr lang="en-US" altLang="zh-CN" sz="1800" dirty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时间戳特征抽取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连续特征离散化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特征衍生并统一量纲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内容占位符 5">
            <a:extLst>
              <a:ext uri="{FF2B5EF4-FFF2-40B4-BE49-F238E27FC236}">
                <a16:creationId xmlns="" xmlns:a16="http://schemas.microsoft.com/office/drawing/2014/main" id="{21B99AF6-99F8-4DFA-85A4-DA3311B7F9AB}"/>
              </a:ext>
            </a:extLst>
          </p:cNvPr>
          <p:cNvSpPr txBox="1">
            <a:spLocks/>
          </p:cNvSpPr>
          <p:nvPr/>
        </p:nvSpPr>
        <p:spPr bwMode="auto">
          <a:xfrm>
            <a:off x="6457945" y="3239958"/>
            <a:ext cx="5443110" cy="23295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pitchFamily="34" charset="0"/>
              <a:buChar char="•"/>
              <a:defRPr sz="2400" b="0" kern="1200" baseline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pitchFamily="34" charset="0"/>
              <a:buChar char="−"/>
              <a:defRPr sz="2100" kern="1200" baseline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u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defTabSz="914400">
              <a:buNone/>
            </a:pP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特征重要性</a:t>
            </a:r>
            <a:endParaRPr lang="en-US" altLang="zh-CN" sz="1800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defTabSz="914400"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行为特征：</a:t>
            </a: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平台音频点赞率重要性最高，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该特征反映了音频的受欢迎程度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defTabSz="914400"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用户属性特征：</a:t>
            </a: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用户是否当天注册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对打赏率具有重要作用；该特征反映了注册时间越长且近期有日志数据的用户对平台兴趣强，更容易产生打赏这种付费行为。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defTabSz="914400"/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19" y="1258044"/>
            <a:ext cx="5486400" cy="22479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19" y="3506302"/>
            <a:ext cx="6481282" cy="27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2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逻辑回归模型构建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80908" y="1158263"/>
            <a:ext cx="5223165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参数调优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模型参数：迭代次数、学习率、正则化项、正则化项系数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调参方法：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网格调参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人工调参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调参事项：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同时查看训练集、测试集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auc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变化，防止过拟合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参结果展示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选择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auc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最好的一组实验作为线上模型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Clr>
                <a:srgbClr val="24ADC2"/>
              </a:buClr>
              <a:buFont typeface="Arial" charset="0"/>
              <a:buChar char="•"/>
            </a:pPr>
            <a:endParaRPr lang="en-US" altLang="zh-CN" dirty="0" smtClean="0"/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016" y="1283894"/>
            <a:ext cx="5534891" cy="31400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87" y="4549622"/>
            <a:ext cx="6244750" cy="15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63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模型线上部署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8200" y="4549201"/>
            <a:ext cx="52578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24ADC2"/>
              </a:buClr>
            </a:pPr>
            <a:r>
              <a:rPr lang="en-US" altLang="zh-CN" dirty="0" err="1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Abtest</a:t>
            </a:r>
            <a:r>
              <a:rPr lang="zh-CN" altLang="en-US" dirty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流量分配</a:t>
            </a:r>
            <a:endParaRPr lang="en-US" altLang="zh-CN" dirty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随机打散，观测他们在不同实验上的指标效果</a:t>
            </a:r>
            <a:endParaRPr lang="zh-CN" altLang="zh-CN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934500"/>
            <a:ext cx="5241636" cy="3388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7462"/>
            <a:ext cx="5433478" cy="31155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000" y="4549201"/>
            <a:ext cx="51585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线上指标监控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观测试验组和对照组打赏率变化情况，若实验组效果好，可以不断放量，直到替换对照组</a:t>
            </a:r>
            <a:endParaRPr lang="zh-CN" altLang="zh-CN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246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3139232"/>
            <a:ext cx="10508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原始数据：某音频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流平台打赏相关日志数据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数据清洗：对大额互相打赏疑似刷单数据进行删除处理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确定优化目标，即打赏率，并通过可视化分析查看可能与打赏率相关的特征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对用户注册时间戳、音频发布时间戳进行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的时间区间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对用户浏览音频时间戳进行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小时时间段处理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对音频发布者粉丝数、关注数进行离散化处理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将用户打赏、点赞、浏览时长的行为与音频、歌曲、歌手进行交叉衍生共生成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维特征，并统一量纲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模型构建：使用逻辑回归构建二分类模型，并对模型参数进行调优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线上部署：使用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abtest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和线上指标监控观察实验效果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4929"/>
            <a:ext cx="9483436" cy="22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86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数据分析进阶推荐书籍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E6E7C43-C904-42F5-87D0-B3B11B3E1DAC}"/>
              </a:ext>
            </a:extLst>
          </p:cNvPr>
          <p:cNvSpPr txBox="1"/>
          <p:nvPr/>
        </p:nvSpPr>
        <p:spPr>
          <a:xfrm>
            <a:off x="8055747" y="5832581"/>
            <a:ext cx="122990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C37C754-2EE5-473C-AB15-D879E9AC7B70}"/>
              </a:ext>
            </a:extLst>
          </p:cNvPr>
          <p:cNvSpPr txBox="1"/>
          <p:nvPr/>
        </p:nvSpPr>
        <p:spPr>
          <a:xfrm>
            <a:off x="2124038" y="5832581"/>
            <a:ext cx="31538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进行数据分析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2D3AC92-1FDA-4B02-9B91-5C5B58E6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90" y="775607"/>
            <a:ext cx="3832532" cy="5034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ACE5072-8ED7-4109-9C8D-21FBC901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45" y="775607"/>
            <a:ext cx="4077114" cy="50346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9" y="1157627"/>
            <a:ext cx="2864195" cy="47345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104" y="3524880"/>
            <a:ext cx="2054864" cy="216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7" y="3589410"/>
            <a:ext cx="2095836" cy="2095836"/>
          </a:xfrm>
          <a:prstGeom prst="rect">
            <a:avLst/>
          </a:prstGeom>
        </p:spPr>
      </p:pic>
      <p:sp>
        <p:nvSpPr>
          <p:cNvPr id="20" name="文本框 2"/>
          <p:cNvSpPr txBox="1">
            <a:spLocks noChangeArrowheads="1"/>
          </p:cNvSpPr>
          <p:nvPr/>
        </p:nvSpPr>
        <p:spPr bwMode="auto">
          <a:xfrm>
            <a:off x="3956985" y="1349859"/>
            <a:ext cx="737174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年从业经验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先后任职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于国美在线、融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等互联网公司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知乎、喜马拉雅、今日头条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：石谷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933" y="3605730"/>
            <a:ext cx="2029302" cy="209583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推荐系统介绍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6750827-0205-4EFD-A413-5B5A89BE9341}"/>
              </a:ext>
            </a:extLst>
          </p:cNvPr>
          <p:cNvSpPr txBox="1"/>
          <p:nvPr/>
        </p:nvSpPr>
        <p:spPr>
          <a:xfrm>
            <a:off x="600300" y="714615"/>
            <a:ext cx="11591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推荐系统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信息爆炸产生的问题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信息量指数级增长，新闻、商品、音乐等各种信息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过载问题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日益突出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内容不能有效分发给用户，导致业务目标不能有效提升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推荐系统解决这两个问题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利用用户、物料属性数据，行为数据等，捕捉用户兴趣点，对用户进行精准推荐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推荐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系统广泛应用于各个场景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今日头条、淘宝、网易云音乐等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3" y="4100469"/>
            <a:ext cx="2351759" cy="243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56" y="4080284"/>
            <a:ext cx="2962068" cy="22087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622" y="4223268"/>
            <a:ext cx="2986693" cy="21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推荐系统常见业务指标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1119159" y="1107922"/>
            <a:ext cx="8463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如何推荐？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根据业务制定目标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新闻推荐点击率、浏览时长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商品推荐的点击率、转化率、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音乐推荐的播放时长、点击率等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74" y="950682"/>
            <a:ext cx="2844306" cy="931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43" y="1933089"/>
            <a:ext cx="899676" cy="8561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454" y="1933089"/>
            <a:ext cx="998694" cy="14853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735" y="2916541"/>
            <a:ext cx="903403" cy="8963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552" y="1951519"/>
            <a:ext cx="858949" cy="8561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1123668" y="2926014"/>
            <a:ext cx="7176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如何完成业务目标？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召回：从海量物品中捞出用户可能喜欢的物品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排序：对用户可能喜欢的物品进行打分，将物品按照得分从高到低排序推出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666" y="4963850"/>
            <a:ext cx="1708728" cy="1220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3" y="4963850"/>
            <a:ext cx="1525651" cy="122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5602" y="4943330"/>
            <a:ext cx="1383324" cy="1241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825" y="4945690"/>
            <a:ext cx="1467201" cy="120472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2081967" y="6031805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9.8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708251" y="6017291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9.6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350745" y="6027003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8.9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6904277" y="6031805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8.8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00588" y="5224884"/>
            <a:ext cx="85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r-IN" altLang="zh-CN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90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推荐系统基本架构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58" y="1561237"/>
            <a:ext cx="5074401" cy="34807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869359" y="1013500"/>
            <a:ext cx="610779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实现方式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召回：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热门物品：基于统计，近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天点击、加入购物车次数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地域标签：基于统计，同一地理位置下的热门物品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itemcf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：基于统计，相似物品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最近流行：基于统计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用户关系：基于统计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usercf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基于模型，逻辑回归、决策树、神经网络等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5041944"/>
            <a:ext cx="105083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：按数据大小划分：千、万、百万、千万、亿以及更多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按数据实时程度划分：离线（天级）、在线（小时级、分钟级、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按实现工具划分：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1053406"/>
            <a:ext cx="32297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基本架构：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13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29" y="1206021"/>
            <a:ext cx="4610917" cy="22602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排序模型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逻辑回归介绍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789059" y="962695"/>
            <a:ext cx="544862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理论原理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线性回归（图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）外面加一层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函数（图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）就是逻辑回归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逻辑回归预测值为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之间的概率，表示将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的概率，从而可以处理二分类问题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预测结果为概率值可以解决推荐系统问题中的排序问题</a:t>
            </a:r>
            <a:endParaRPr lang="en-US" altLang="zh-CN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业务应用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解决推荐系统中的排序问题，作为排序模型使用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31" y="3709601"/>
            <a:ext cx="4561114" cy="255151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198090" y="3294103"/>
            <a:ext cx="6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198090" y="6096387"/>
            <a:ext cx="6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53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排序模型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评估指标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021943" y="3090518"/>
            <a:ext cx="58454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逻辑回归评估指标</a:t>
            </a:r>
            <a:r>
              <a:rPr lang="en-US" altLang="zh-CN" dirty="0" err="1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endParaRPr lang="en-US" altLang="zh-CN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指标意义一：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曲线下的面积，表示真正率大于假正率的概率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指标意义二：表示正样本排在负样本之前的概率，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越高，说明模型性能越好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090518"/>
            <a:ext cx="4539343" cy="3458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1325381"/>
            <a:ext cx="7713684" cy="1526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644405" y="833230"/>
            <a:ext cx="53478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二分类问题预测结果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11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排序模型预估流程介绍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3769989"/>
            <a:ext cx="10508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原始数据：原始日志数据获取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数据清洗：主要进行异常值的发现与清理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特征工程：统计特征构建、连续特征离散化、离散特征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模型构建：使用逻辑回归构建二分类模型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模型评估：将数据切分训练、测试集，在训练集训练，测试集预测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4552"/>
            <a:ext cx="10270441" cy="24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数据分析在短音频推荐的应用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业务场景介绍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838200" y="1223733"/>
            <a:ext cx="53824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业务场景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：短音频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流推荐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业务目标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：提升短音频的打赏率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推荐系统场景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：排序模块，使用逻辑回归预测用户对音频打赏概率，优化音频推荐排序，提高线上实际打赏率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220691" y="1163457"/>
            <a:ext cx="5458691" cy="4697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838200" y="3360598"/>
            <a:ext cx="5107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打赏率预估：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模型：逻辑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用户对短音频是否进行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预测值：用户对短音频打赏的概率，值为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之间，作为排序打分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839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1453</Words>
  <Application>Microsoft Macintosh PowerPoint</Application>
  <PresentationFormat>宽屏</PresentationFormat>
  <Paragraphs>140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Mangal</vt:lpstr>
      <vt:lpstr>Microsoft YaHei</vt:lpstr>
      <vt:lpstr>Source Han Sans CN Regular</vt:lpstr>
      <vt:lpstr>Wingdings</vt:lpstr>
      <vt:lpstr>等线</vt:lpstr>
      <vt:lpstr>微软雅黑</vt:lpstr>
      <vt:lpstr>Arial</vt:lpstr>
      <vt:lpstr>Office 主题​​</vt:lpstr>
      <vt:lpstr>互联网数据分析系列</vt:lpstr>
      <vt:lpstr>自我介绍</vt:lpstr>
      <vt:lpstr>推荐系统介绍</vt:lpstr>
      <vt:lpstr>推荐系统常见业务指标</vt:lpstr>
      <vt:lpstr>推荐系统基本架构</vt:lpstr>
      <vt:lpstr>排序模型-逻辑回归介绍</vt:lpstr>
      <vt:lpstr>排序模型-评估指标</vt:lpstr>
      <vt:lpstr>排序模型预估流程介绍</vt:lpstr>
      <vt:lpstr>数据分析在短音频推荐的应用——业务场景介绍</vt:lpstr>
      <vt:lpstr>数据分析在短音频推荐的应用——数据提取</vt:lpstr>
      <vt:lpstr>数据分析在短音频推荐的应用-异常值清理</vt:lpstr>
      <vt:lpstr>数据分析在短音频推荐的应用-特征与label相关性可视化分析</vt:lpstr>
      <vt:lpstr>数据分析在短音频推荐的应用-特征与label相关性可视化分析</vt:lpstr>
      <vt:lpstr>数据分析在短音频推荐的应用-特征可视化分析及特征衍生</vt:lpstr>
      <vt:lpstr>数据分析在短音频推荐的应用-特征工程小结及特征重要性</vt:lpstr>
      <vt:lpstr>数据分析在短音频推荐的应用-逻辑回归模型构建</vt:lpstr>
      <vt:lpstr>数据分析在短音频推荐的应用-模型线上部署</vt:lpstr>
      <vt:lpstr>数据分析在短音频推荐的应用-总结</vt:lpstr>
      <vt:lpstr>数据分析进阶推荐书籍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鹏飞</dc:creator>
  <cp:lastModifiedBy>Microsoft Office 用户</cp:lastModifiedBy>
  <cp:revision>657</cp:revision>
  <dcterms:created xsi:type="dcterms:W3CDTF">2020-11-03T10:49:00Z</dcterms:created>
  <dcterms:modified xsi:type="dcterms:W3CDTF">2021-06-16T16:40:45Z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